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96" r:id="rId2"/>
  </p:sldMasterIdLst>
  <p:notesMasterIdLst>
    <p:notesMasterId r:id="rId12"/>
  </p:notesMasterIdLst>
  <p:handoutMasterIdLst>
    <p:handoutMasterId r:id="rId13"/>
  </p:handoutMasterIdLst>
  <p:sldIdLst>
    <p:sldId id="256" r:id="rId3"/>
    <p:sldId id="9192" r:id="rId4"/>
    <p:sldId id="9212" r:id="rId5"/>
    <p:sldId id="340" r:id="rId6"/>
    <p:sldId id="9210" r:id="rId7"/>
    <p:sldId id="9193" r:id="rId8"/>
    <p:sldId id="9194" r:id="rId9"/>
    <p:sldId id="9208" r:id="rId10"/>
    <p:sldId id="9213" r:id="rId11"/>
  </p:sldIdLst>
  <p:sldSz cx="12192000" cy="6858000"/>
  <p:notesSz cx="6858000" cy="9144000"/>
  <p:embeddedFontLst>
    <p:embeddedFont>
      <p:font typeface="微軟正黑體" panose="020B0604030504040204" pitchFamily="34" charset="-12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微軟正黑體" panose="020B0604030504040204" pitchFamily="34" charset="-120"/>
      <p:regular r:id="rId14"/>
      <p:bold r:id="rId15"/>
    </p:embeddedFont>
    <p:embeddedFont>
      <p:font typeface="Inter" panose="02020500000000000000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0+Qi5L4UcEu4TR5+P8JSUOYY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D3EDF9"/>
    <a:srgbClr val="FFFF00"/>
    <a:srgbClr val="FFC000"/>
    <a:srgbClr val="FF66FF"/>
    <a:srgbClr val="9C5EC9"/>
    <a:srgbClr val="9D5EC9"/>
    <a:srgbClr val="B685D7"/>
    <a:srgbClr val="B884DA"/>
    <a:srgbClr val="D3B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CB4079-BDFC-4163-A115-78F2D50C4D1D}">
  <a:tblStyle styleId="{3FCB4079-BDFC-4163-A115-78F2D50C4D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0D845C7-2204-4EAA-89AA-13955FB21A8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6274" autoAdjust="0"/>
  </p:normalViewPr>
  <p:slideViewPr>
    <p:cSldViewPr snapToGrid="0">
      <p:cViewPr varScale="1">
        <p:scale>
          <a:sx n="83" d="100"/>
          <a:sy n="83" d="100"/>
        </p:scale>
        <p:origin x="739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5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16" y="54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Relationship Id="rId22" Type="http://schemas.openxmlformats.org/officeDocument/2006/relationships/font" Target="fonts/font9.fntdata"/><Relationship Id="rId23" Type="http://schemas.openxmlformats.org/officeDocument/2006/relationships/font" Target="fonts/font10.fntdata"/><Relationship Id="rId39" Type="http://customschemas.google.com/relationships/presentationmetadata" Target="metadata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FE6EFF-275E-48C1-F4E6-05977880A4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4DE93F2-07BC-485C-ECBE-94B0ACB881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4AC4-E14E-4616-A466-1EB115C01BBE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C7425-7525-B14C-3740-0E80D640E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99B708-CB61-752D-E51E-005EBF809C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7E56-DA9E-4FB6-AA44-7D2E2A5947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154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2" name="Google Shape;11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3" name="Google Shape;12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FDFFFC-8FC6-C294-6A9E-8D2CE3E27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zh-TW" alt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6461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7A91EF-0DA4-2E55-20B3-EF19A1D49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113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8CCD58-FEA4-8887-6BCE-56BFCDFF1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58E407-E9C8-D85B-5424-508CE544D2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2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18"/>
          <p:cNvCxnSpPr/>
          <p:nvPr/>
        </p:nvCxnSpPr>
        <p:spPr>
          <a:xfrm rot="10800000" flipH="1">
            <a:off x="9502815" y="771210"/>
            <a:ext cx="2319840" cy="4294"/>
          </a:xfrm>
          <a:prstGeom prst="straightConnector1">
            <a:avLst/>
          </a:prstGeom>
          <a:noFill/>
          <a:ln w="38100" cap="flat" cmpd="sng">
            <a:solidFill>
              <a:srgbClr val="C0D5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18"/>
          <p:cNvCxnSpPr/>
          <p:nvPr/>
        </p:nvCxnSpPr>
        <p:spPr>
          <a:xfrm rot="10800000" flipH="1">
            <a:off x="9736800" y="620834"/>
            <a:ext cx="2429800" cy="6956"/>
          </a:xfrm>
          <a:prstGeom prst="straightConnector1">
            <a:avLst/>
          </a:prstGeom>
          <a:noFill/>
          <a:ln w="38100" cap="flat" cmpd="sng">
            <a:solidFill>
              <a:srgbClr val="4383E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8"/>
          <p:cNvSpPr/>
          <p:nvPr/>
        </p:nvSpPr>
        <p:spPr>
          <a:xfrm rot="-5400000">
            <a:off x="6712240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8"/>
          <p:cNvSpPr/>
          <p:nvPr/>
        </p:nvSpPr>
        <p:spPr>
          <a:xfrm rot="5400000">
            <a:off x="38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C0D5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8"/>
          <p:cNvSpPr/>
          <p:nvPr/>
        </p:nvSpPr>
        <p:spPr>
          <a:xfrm rot="5400000" flipH="1">
            <a:off x="3938079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 rot="-5400000" flipH="1">
            <a:off x="9290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95D4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 flipH="1">
            <a:off x="9847661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8"/>
          <p:cNvSpPr/>
          <p:nvPr/>
        </p:nvSpPr>
        <p:spPr>
          <a:xfrm rot="-5400000">
            <a:off x="802658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8"/>
          <p:cNvSpPr/>
          <p:nvPr/>
        </p:nvSpPr>
        <p:spPr>
          <a:xfrm>
            <a:off x="-14975" y="0"/>
            <a:ext cx="12208566" cy="6853533"/>
          </a:xfrm>
          <a:prstGeom prst="rect">
            <a:avLst/>
          </a:prstGeom>
          <a:solidFill>
            <a:srgbClr val="FFFFFF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18"/>
          <p:cNvGrpSpPr/>
          <p:nvPr/>
        </p:nvGrpSpPr>
        <p:grpSpPr>
          <a:xfrm>
            <a:off x="33897" y="114151"/>
            <a:ext cx="11801948" cy="809186"/>
            <a:chOff x="1822929" y="119451"/>
            <a:chExt cx="11801948" cy="809186"/>
          </a:xfrm>
        </p:grpSpPr>
        <p:sp>
          <p:nvSpPr>
            <p:cNvPr id="24" name="Google Shape;24;p18"/>
            <p:cNvSpPr txBox="1"/>
            <p:nvPr/>
          </p:nvSpPr>
          <p:spPr>
            <a:xfrm>
              <a:off x="4034362" y="222401"/>
              <a:ext cx="9590515" cy="410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5700" tIns="35700" rIns="35700" bIns="3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200"/>
                <a:buFont typeface="Arial"/>
                <a:buNone/>
              </a:pP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-11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年度(北區)委託天氣預判、分析、防災研究及常時防災監控專業服務</a:t>
              </a:r>
              <a:endParaRPr sz="2200" b="1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5" name="Google Shape;25;p18" descr="107公路總局局徽去背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2929" y="119451"/>
              <a:ext cx="2314732" cy="8091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-26766" y="1903641"/>
            <a:ext cx="12179300" cy="200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6000" b="1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2"/>
          </p:nvPr>
        </p:nvSpPr>
        <p:spPr>
          <a:xfrm>
            <a:off x="-12700" y="4189413"/>
            <a:ext cx="12179300" cy="131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28" name="Google Shape;28;p18"/>
          <p:cNvGrpSpPr/>
          <p:nvPr/>
        </p:nvGrpSpPr>
        <p:grpSpPr>
          <a:xfrm>
            <a:off x="8317564" y="6385804"/>
            <a:ext cx="3849036" cy="360000"/>
            <a:chOff x="3343628" y="6285797"/>
            <a:chExt cx="5105812" cy="482022"/>
          </a:xfrm>
        </p:grpSpPr>
        <p:pic>
          <p:nvPicPr>
            <p:cNvPr id="29" name="Google Shape;29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43628" y="6285797"/>
              <a:ext cx="485277" cy="4820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18"/>
            <p:cNvSpPr txBox="1"/>
            <p:nvPr/>
          </p:nvSpPr>
          <p:spPr>
            <a:xfrm>
              <a:off x="3827041" y="6300155"/>
              <a:ext cx="4622399" cy="4533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altLang="en-US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臺灣</a:t>
              </a:r>
              <a:r>
                <a:rPr lang="zh-TW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整合防災工程技術顧問有限公司</a:t>
              </a:r>
              <a:endParaRPr sz="1100" b="1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歷史相似路徑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621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情境分析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0032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各工處道路影響評估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100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5EC6847-4FD6-F4C6-8DCA-52FD7E12004C}"/>
              </a:ext>
            </a:extLst>
          </p:cNvPr>
          <p:cNvSpPr txBox="1"/>
          <p:nvPr userDrawn="1"/>
        </p:nvSpPr>
        <p:spPr>
          <a:xfrm>
            <a:off x="357923" y="179154"/>
            <a:ext cx="6097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Arial"/>
                <a:sym typeface="Microsoft JhengHei"/>
              </a:rPr>
              <a:t>事件定量降水及總雨量評估</a:t>
            </a:r>
            <a:endParaRPr lang="zh-TW" altLang="en-US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486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167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2FAFD"/>
            </a:gs>
            <a:gs pos="74000">
              <a:srgbClr val="9BD6F1"/>
            </a:gs>
            <a:gs pos="83000">
              <a:srgbClr val="9BD6F1"/>
            </a:gs>
            <a:gs pos="100000">
              <a:srgbClr val="BBE4F6"/>
            </a:gs>
          </a:gsLst>
          <a:lin ang="5400000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>
            <a:spLocks noGrp="1"/>
          </p:cNvSpPr>
          <p:nvPr>
            <p:ph type="body" idx="1"/>
          </p:nvPr>
        </p:nvSpPr>
        <p:spPr>
          <a:xfrm>
            <a:off x="1383833" y="1764800"/>
            <a:ext cx="7539600" cy="3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" name="Google Shape;101;p31"/>
          <p:cNvSpPr txBox="1"/>
          <p:nvPr/>
        </p:nvSpPr>
        <p:spPr>
          <a:xfrm>
            <a:off x="1282233" y="7039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lang="zh-TW" sz="128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28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3" name="Google Shape;103;p3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2745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>
            <a:spLocks noGrp="1"/>
          </p:cNvSpPr>
          <p:nvPr>
            <p:ph type="pic" idx="2"/>
          </p:nvPr>
        </p:nvSpPr>
        <p:spPr>
          <a:xfrm>
            <a:off x="806109" y="850745"/>
            <a:ext cx="6911520" cy="50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4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5" name="Google Shape;35;p41"/>
          <p:cNvSpPr txBox="1"/>
          <p:nvPr/>
        </p:nvSpPr>
        <p:spPr>
          <a:xfrm>
            <a:off x="315411" y="173621"/>
            <a:ext cx="447650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地面天氣圖及衛星雲圖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1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1"/>
          <p:cNvSpPr>
            <a:spLocks noGrp="1"/>
          </p:cNvSpPr>
          <p:nvPr>
            <p:ph type="pic" idx="3"/>
          </p:nvPr>
        </p:nvSpPr>
        <p:spPr>
          <a:xfrm>
            <a:off x="8145890" y="844479"/>
            <a:ext cx="3240000" cy="32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06109" y="5671246"/>
            <a:ext cx="10579782" cy="91029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33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41" name="Google Shape;41;p24"/>
          <p:cNvSpPr txBox="1"/>
          <p:nvPr/>
        </p:nvSpPr>
        <p:spPr>
          <a:xfrm>
            <a:off x="428262" y="179154"/>
            <a:ext cx="43636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平均流場圖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4"/>
          <p:cNvSpPr>
            <a:spLocks noGrp="1"/>
          </p:cNvSpPr>
          <p:nvPr>
            <p:ph type="pic" idx="2"/>
          </p:nvPr>
        </p:nvSpPr>
        <p:spPr>
          <a:xfrm>
            <a:off x="831919" y="922545"/>
            <a:ext cx="7920000" cy="3960000"/>
          </a:xfrm>
          <a:prstGeom prst="rect">
            <a:avLst/>
          </a:prstGeom>
          <a:noFill/>
          <a:ln w="9525" cap="flat" cmpd="sng">
            <a:solidFill>
              <a:srgbClr val="D3EDF9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4"/>
          <p:cNvSpPr txBox="1"/>
          <p:nvPr/>
        </p:nvSpPr>
        <p:spPr>
          <a:xfrm>
            <a:off x="10236674" y="986676"/>
            <a:ext cx="1412566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高氣壓 逆旋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(穩定氣團天氣晴朗。)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4"/>
          <p:cNvSpPr txBox="1"/>
          <p:nvPr/>
        </p:nvSpPr>
        <p:spPr>
          <a:xfrm>
            <a:off x="10236673" y="1540177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低氣壓 正旋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(不穩定氣團多雲且伴隨對流。)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" name="Google Shape;47;p24"/>
          <p:cNvSpPr txBox="1"/>
          <p:nvPr/>
        </p:nvSpPr>
        <p:spPr>
          <a:xfrm>
            <a:off x="10224837" y="2065008"/>
            <a:ext cx="1773947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槽線(TROUGH)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(鋒面或氣團交界壓力較低處。)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8" name="Google Shape;48;p24"/>
          <p:cNvSpPr txBox="1"/>
          <p:nvPr/>
        </p:nvSpPr>
        <p:spPr>
          <a:xfrm>
            <a:off x="10224837" y="2552224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脊線(RIDGE)</a:t>
            </a:r>
            <a:b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(高壓氣團東西向氣流轉折處。)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9" name="Google Shape;49;p24"/>
          <p:cNvSpPr txBox="1"/>
          <p:nvPr/>
        </p:nvSpPr>
        <p:spPr>
          <a:xfrm>
            <a:off x="10235429" y="3102490"/>
            <a:ext cx="1650901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</a:t>
            </a:r>
            <a:r>
              <a:rPr lang="zh-TW" sz="14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(TYPHOON)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(熱帶氣旋伴隨強風豪雨。)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0" name="Google Shape;50;p24"/>
          <p:cNvSpPr txBox="1"/>
          <p:nvPr/>
        </p:nvSpPr>
        <p:spPr>
          <a:xfrm>
            <a:off x="10235428" y="3649084"/>
            <a:ext cx="1789272" cy="66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熱帶擾動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(TROPICAL DISTURBANCE)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(熱帶氣旋前期擾動。)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24"/>
          <p:cNvSpPr txBox="1"/>
          <p:nvPr/>
        </p:nvSpPr>
        <p:spPr>
          <a:xfrm>
            <a:off x="10241020" y="4316617"/>
            <a:ext cx="164339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系統移動</a:t>
            </a:r>
            <a:endParaRPr sz="1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(諭示系統強度或移動方向。)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1"/>
          </p:nvPr>
        </p:nvSpPr>
        <p:spPr>
          <a:xfrm>
            <a:off x="831850" y="4883150"/>
            <a:ext cx="10696575" cy="1594388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85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2" y="179194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未來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3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日天氣概況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1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67" name="Google Shape;67;p42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2"/>
          <p:cNvSpPr txBox="1"/>
          <p:nvPr/>
        </p:nvSpPr>
        <p:spPr>
          <a:xfrm>
            <a:off x="428262" y="179154"/>
            <a:ext cx="529181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重點監控路段定量降水預報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EF6BAC55-446E-E766-7D02-458F51556E26}"/>
              </a:ext>
            </a:extLst>
          </p:cNvPr>
          <p:cNvGrpSpPr/>
          <p:nvPr userDrawn="1"/>
        </p:nvGrpSpPr>
        <p:grpSpPr>
          <a:xfrm>
            <a:off x="8212655" y="408068"/>
            <a:ext cx="4504500" cy="350530"/>
            <a:chOff x="8098359" y="175959"/>
            <a:chExt cx="4504500" cy="350530"/>
          </a:xfrm>
        </p:grpSpPr>
        <p:graphicFrame>
          <p:nvGraphicFramePr>
            <p:cNvPr id="6" name="Google Shape;65;p42">
              <a:extLst>
                <a:ext uri="{FF2B5EF4-FFF2-40B4-BE49-F238E27FC236}">
                  <a16:creationId xmlns:a16="http://schemas.microsoft.com/office/drawing/2014/main" id="{01F1C733-01EF-AEB3-136B-B46AD5E5405F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136707634"/>
                </p:ext>
              </p:extLst>
            </p:nvPr>
          </p:nvGraphicFramePr>
          <p:xfrm>
            <a:off x="8098359" y="175959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大雨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CE68FF7-6A4A-9A47-9789-01BE45488BA9}"/>
                </a:ext>
              </a:extLst>
            </p:cNvPr>
            <p:cNvSpPr/>
            <p:nvPr userDrawn="1"/>
          </p:nvSpPr>
          <p:spPr>
            <a:xfrm>
              <a:off x="9292804" y="265164"/>
              <a:ext cx="178276" cy="1672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EEBC92E-73F8-BA69-016F-08192A39D268}"/>
                </a:ext>
              </a:extLst>
            </p:cNvPr>
            <p:cNvSpPr/>
            <p:nvPr userDrawn="1"/>
          </p:nvSpPr>
          <p:spPr>
            <a:xfrm>
              <a:off x="10350609" y="265164"/>
              <a:ext cx="178276" cy="1672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A83E808-2DD4-4D0B-E0DB-49335609A8F1}"/>
              </a:ext>
            </a:extLst>
          </p:cNvPr>
          <p:cNvGrpSpPr/>
          <p:nvPr userDrawn="1"/>
        </p:nvGrpSpPr>
        <p:grpSpPr>
          <a:xfrm>
            <a:off x="8212655" y="698849"/>
            <a:ext cx="4504500" cy="350530"/>
            <a:chOff x="8098359" y="466740"/>
            <a:chExt cx="4504500" cy="350530"/>
          </a:xfrm>
        </p:grpSpPr>
        <p:graphicFrame>
          <p:nvGraphicFramePr>
            <p:cNvPr id="3" name="Google Shape;65;p42">
              <a:extLst>
                <a:ext uri="{FF2B5EF4-FFF2-40B4-BE49-F238E27FC236}">
                  <a16:creationId xmlns:a16="http://schemas.microsoft.com/office/drawing/2014/main" id="{3BCCB264-F13A-AB89-BC17-486D72ECEAFA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077312055"/>
                </p:ext>
              </p:extLst>
            </p:nvPr>
          </p:nvGraphicFramePr>
          <p:xfrm>
            <a:off x="8098359" y="466740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    大豪雨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超大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B2F98DE-0C48-761F-6D2A-43094FD76D65}"/>
                </a:ext>
              </a:extLst>
            </p:cNvPr>
            <p:cNvSpPr/>
            <p:nvPr userDrawn="1"/>
          </p:nvSpPr>
          <p:spPr>
            <a:xfrm>
              <a:off x="9292804" y="558361"/>
              <a:ext cx="178276" cy="167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72913E-9A8F-7C97-57BF-8777A36BCBEC}"/>
                </a:ext>
              </a:extLst>
            </p:cNvPr>
            <p:cNvSpPr/>
            <p:nvPr userDrawn="1"/>
          </p:nvSpPr>
          <p:spPr>
            <a:xfrm>
              <a:off x="10350609" y="564250"/>
              <a:ext cx="178276" cy="167287"/>
            </a:xfrm>
            <a:prstGeom prst="rect">
              <a:avLst/>
            </a:prstGeom>
            <a:solidFill>
              <a:srgbClr val="FF6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33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8842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天氣分析總結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5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bg>
      <p:bgPr>
        <a:gradFill>
          <a:gsLst>
            <a:gs pos="0">
              <a:schemeClr val="lt1"/>
            </a:gs>
            <a:gs pos="32000">
              <a:schemeClr val="lt1"/>
            </a:gs>
            <a:gs pos="60000">
              <a:srgbClr val="F2F9FC"/>
            </a:gs>
            <a:gs pos="88000">
              <a:srgbClr val="D2EDF9"/>
            </a:gs>
            <a:gs pos="100000">
              <a:srgbClr val="D2EDF9"/>
            </a:gs>
          </a:gsLst>
          <a:lin ang="2700006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4901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78" name="Google Shape;78;p27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/>
          <p:nvPr/>
        </p:nvSpPr>
        <p:spPr>
          <a:xfrm>
            <a:off x="428261" y="199536"/>
            <a:ext cx="56677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颱風現況與路徑預測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697681" y="4592335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6096000" y="4578760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0814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219919"/>
            <a:ext cx="617024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今日實際降雨及每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6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小時定量降水</a:t>
            </a:r>
            <a:endParaRPr sz="1400"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641359" y="821308"/>
            <a:ext cx="5667739" cy="5833427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873483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733" r:id="rId2"/>
    <p:sldLayoutId id="2147483734" r:id="rId3"/>
    <p:sldLayoutId id="2147483702" r:id="rId4"/>
    <p:sldLayoutId id="2147483708" r:id="rId5"/>
    <p:sldLayoutId id="2147483737" r:id="rId6"/>
    <p:sldLayoutId id="2147483697" r:id="rId7"/>
    <p:sldLayoutId id="214748373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316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698" r:id="rId2"/>
    <p:sldLayoutId id="2147483700" r:id="rId3"/>
    <p:sldLayoutId id="2147483699" r:id="rId4"/>
    <p:sldLayoutId id="2147483703" r:id="rId5"/>
    <p:sldLayoutId id="214748373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body" idx="1"/>
          </p:nvPr>
        </p:nvSpPr>
        <p:spPr>
          <a:xfrm>
            <a:off x="0" y="1073021"/>
            <a:ext cx="12179300" cy="324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zh-TW" altLang="en-US" sz="5400" dirty="0"/>
              <a:t>未來三日天氣分析報告</a:t>
            </a:r>
            <a:endParaRPr lang="en-US" altLang="zh-TW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Google Shape;109;p1"/>
          <p:cNvSpPr txBox="1">
            <a:spLocks/>
          </p:cNvSpPr>
          <p:nvPr/>
        </p:nvSpPr>
        <p:spPr>
          <a:xfrm>
            <a:off x="3944017" y="4863944"/>
            <a:ext cx="4291263" cy="69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50800" indent="0" algn="ctr">
              <a:lnSpc>
                <a:spcPct val="150000"/>
              </a:lnSpc>
              <a:buFont typeface="Arial"/>
              <a:buNone/>
            </a:pPr>
            <a:r>
              <a:rPr lang="zh-TW" altLang="en-US" b="1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氣象分析師 陳俊男</a:t>
            </a:r>
            <a:endParaRPr lang="zh-TW" altLang="en-US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3791527" y="4318513"/>
            <a:ext cx="46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400" b="1" dirty="0">
                <a:solidFill>
                  <a:srgbClr val="000000"/>
                </a:solidFill>
                <a:latin typeface="微軟正黑體"/>
              </a:rPr>
              <a:t>112年11月20日 </a:t>
            </a:r>
            <a:r>
              <a:rPr sz="2400" b="1" dirty="0" smtClean="0">
                <a:solidFill>
                  <a:srgbClr val="000000"/>
                </a:solidFill>
                <a:latin typeface="微軟正黑體"/>
              </a:rPr>
              <a:t>0900</a:t>
            </a:r>
            <a:r>
              <a:rPr sz="2400" b="1" dirty="0">
                <a:solidFill>
                  <a:srgbClr val="000000"/>
                </a:solidFill>
                <a:latin typeface="微軟正黑體"/>
              </a:rPr>
              <a:t>時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2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sym typeface="Inter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3658200" y="3737813"/>
            <a:ext cx="134937" cy="24430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32"/>
          <p:cNvSpPr>
            <a:spLocks/>
          </p:cNvSpPr>
          <p:nvPr/>
        </p:nvSpPr>
        <p:spPr>
          <a:xfrm>
            <a:off x="8634412" y="2544044"/>
            <a:ext cx="804863" cy="150657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28575" cap="flat" cmpd="sng">
            <a:solidFill>
              <a:srgbClr val="FFFF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" name="Google Shape;118;p32">
            <a:extLst>
              <a:ext uri="{FF2B5EF4-FFF2-40B4-BE49-F238E27FC236}">
                <a16:creationId xmlns:a16="http://schemas.microsoft.com/office/drawing/2014/main" id="{9E697146-C927-706F-78F9-4CB0379A1F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5999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11月21日 02:00 地面天氣圖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32">
            <a:extLst>
              <a:ext uri="{FF2B5EF4-FFF2-40B4-BE49-F238E27FC236}">
                <a16:creationId xmlns:a16="http://schemas.microsoft.com/office/drawing/2014/main" id="{5FD8BD30-722A-EDAB-28BB-7AF7CDE35E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36000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11月21日 07:00 衛星雲圖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32">
            <a:extLst>
              <a:ext uri="{FF2B5EF4-FFF2-40B4-BE49-F238E27FC236}">
                <a16:creationId xmlns:a16="http://schemas.microsoft.com/office/drawing/2014/main" id="{87B24231-7A4F-14C6-2D71-E321F25A8D5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115999" y="5505061"/>
            <a:ext cx="9960001" cy="1149674"/>
          </a:xfrm>
          <a:prstGeom prst="roundRect">
            <a:avLst>
              <a:gd name="adj" fmla="val 6039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ctr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altLang="zh-TW" spc="100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123</a:t>
            </a:r>
            <a:endParaRPr lang="en-US" altLang="zh-TW" spc="1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139" name="Picture 138" descr="Satellit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8336" y="1192805"/>
            <a:ext cx="4115909" cy="4098286"/>
          </a:xfrm>
          <a:prstGeom prst="rect">
            <a:avLst/>
          </a:prstGeom>
        </p:spPr>
      </p:pic>
      <p:pic>
        <p:nvPicPr>
          <p:cNvPr id="140" name="Picture 139" descr="SW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797" y="1203425"/>
            <a:ext cx="5617572" cy="4087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cs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3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52935" y="2087335"/>
            <a:ext cx="721488" cy="1012055"/>
          </a:xfrm>
          <a:prstGeom prst="roundRect">
            <a:avLst>
              <a:gd name="adj" fmla="val 1164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983971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154898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3"/>
          <p:cNvCxnSpPr>
            <a:cxnSpLocks/>
          </p:cNvCxnSpPr>
          <p:nvPr/>
        </p:nvCxnSpPr>
        <p:spPr>
          <a:xfrm>
            <a:off x="9515263" y="2380022"/>
            <a:ext cx="596832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3" name="Google Shape;133;p33"/>
          <p:cNvCxnSpPr>
            <a:cxnSpLocks/>
          </p:cNvCxnSpPr>
          <p:nvPr/>
        </p:nvCxnSpPr>
        <p:spPr>
          <a:xfrm>
            <a:off x="9515263" y="2778826"/>
            <a:ext cx="596832" cy="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4" name="Google Shape;134;p33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26423" y="3201847"/>
            <a:ext cx="374512" cy="434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33"/>
          <p:cNvGrpSpPr>
            <a:grpSpLocks noGrp="1" noUngrp="1" noRot="1" noMove="1" noResize="1"/>
          </p:cNvGrpSpPr>
          <p:nvPr/>
        </p:nvGrpSpPr>
        <p:grpSpPr>
          <a:xfrm>
            <a:off x="9460982" y="3812721"/>
            <a:ext cx="705395" cy="377627"/>
            <a:chOff x="8309098" y="2929568"/>
            <a:chExt cx="705395" cy="377627"/>
          </a:xfrm>
        </p:grpSpPr>
        <p:sp>
          <p:nvSpPr>
            <p:cNvPr id="136" name="Google Shape;136;p3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464546" y="2929568"/>
              <a:ext cx="378230" cy="377627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309098" y="2930552"/>
              <a:ext cx="7053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E2F3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zh-TW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C18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TD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29;p33">
            <a:extLst>
              <a:ext uri="{FF2B5EF4-FFF2-40B4-BE49-F238E27FC236}">
                <a16:creationId xmlns:a16="http://schemas.microsoft.com/office/drawing/2014/main" id="{72901C00-4C43-E7F4-3AC4-A6DC9B1668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9622618" y="4436694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92EB523-3F80-0B11-B842-DDF514366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1C97C29-31CE-46B7-D7C1-AA343A7B27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286D5F85-F9F7-E643-4D0E-D3F382FB36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118;p32">
            <a:extLst>
              <a:ext uri="{FF2B5EF4-FFF2-40B4-BE49-F238E27FC236}">
                <a16:creationId xmlns:a16="http://schemas.microsoft.com/office/drawing/2014/main" id="{BBE0DCC7-F0A2-CF35-F0AA-E4FCFC61E5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8982" y="526993"/>
            <a:ext cx="4850373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11月21日 05:00 700-850hPa 平均駛流場圖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E01C4414-FBB8-6C51-6E41-521E3F7E525C}"/>
              </a:ext>
            </a:extLst>
          </p:cNvPr>
          <p:cNvGrpSpPr>
            <a:grpSpLocks/>
          </p:cNvGrpSpPr>
          <p:nvPr/>
        </p:nvGrpSpPr>
        <p:grpSpPr bwMode="auto">
          <a:xfrm>
            <a:off x="2544224" y="7091100"/>
            <a:ext cx="445254" cy="160805"/>
            <a:chOff x="1674" y="1793"/>
            <a:chExt cx="2290" cy="60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A742BDC-8D70-D6B9-9DC1-6B9545D671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74" y="1793"/>
              <a:ext cx="2290" cy="585"/>
            </a:xfrm>
            <a:custGeom>
              <a:avLst/>
              <a:gdLst>
                <a:gd name="T0" fmla="*/ 8212 w 1908"/>
                <a:gd name="T1" fmla="*/ 0 h 488"/>
                <a:gd name="T2" fmla="*/ 7749 w 1908"/>
                <a:gd name="T3" fmla="*/ 122 h 488"/>
                <a:gd name="T4" fmla="*/ 7288 w 1908"/>
                <a:gd name="T5" fmla="*/ 532 h 488"/>
                <a:gd name="T6" fmla="*/ 6924 w 1908"/>
                <a:gd name="T7" fmla="*/ 855 h 488"/>
                <a:gd name="T8" fmla="*/ 6373 w 1908"/>
                <a:gd name="T9" fmla="*/ 1123 h 488"/>
                <a:gd name="T10" fmla="*/ 5805 w 1908"/>
                <a:gd name="T11" fmla="*/ 1229 h 488"/>
                <a:gd name="T12" fmla="*/ 4976 w 1908"/>
                <a:gd name="T13" fmla="*/ 1109 h 488"/>
                <a:gd name="T14" fmla="*/ 4272 w 1908"/>
                <a:gd name="T15" fmla="*/ 1162 h 488"/>
                <a:gd name="T16" fmla="*/ 3512 w 1908"/>
                <a:gd name="T17" fmla="*/ 1364 h 488"/>
                <a:gd name="T18" fmla="*/ 2895 w 1908"/>
                <a:gd name="T19" fmla="*/ 1569 h 488"/>
                <a:gd name="T20" fmla="*/ 2273 w 1908"/>
                <a:gd name="T21" fmla="*/ 1757 h 488"/>
                <a:gd name="T22" fmla="*/ 1566 w 1908"/>
                <a:gd name="T23" fmla="*/ 1930 h 488"/>
                <a:gd name="T24" fmla="*/ 984 w 1908"/>
                <a:gd name="T25" fmla="*/ 2016 h 488"/>
                <a:gd name="T26" fmla="*/ 0 w 1908"/>
                <a:gd name="T27" fmla="*/ 2080 h 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908"/>
                <a:gd name="T43" fmla="*/ 0 h 488"/>
                <a:gd name="T44" fmla="*/ 1908 w 1908"/>
                <a:gd name="T45" fmla="*/ 488 h 48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908" h="488">
                  <a:moveTo>
                    <a:pt x="1908" y="0"/>
                  </a:moveTo>
                  <a:cubicBezTo>
                    <a:pt x="1890" y="5"/>
                    <a:pt x="1836" y="7"/>
                    <a:pt x="1800" y="28"/>
                  </a:cubicBezTo>
                  <a:cubicBezTo>
                    <a:pt x="1764" y="49"/>
                    <a:pt x="1724" y="95"/>
                    <a:pt x="1692" y="124"/>
                  </a:cubicBezTo>
                  <a:cubicBezTo>
                    <a:pt x="1660" y="153"/>
                    <a:pt x="1643" y="177"/>
                    <a:pt x="1608" y="200"/>
                  </a:cubicBezTo>
                  <a:cubicBezTo>
                    <a:pt x="1573" y="223"/>
                    <a:pt x="1523" y="249"/>
                    <a:pt x="1480" y="264"/>
                  </a:cubicBezTo>
                  <a:cubicBezTo>
                    <a:pt x="1437" y="279"/>
                    <a:pt x="1402" y="289"/>
                    <a:pt x="1348" y="288"/>
                  </a:cubicBezTo>
                  <a:cubicBezTo>
                    <a:pt x="1294" y="287"/>
                    <a:pt x="1215" y="263"/>
                    <a:pt x="1156" y="260"/>
                  </a:cubicBezTo>
                  <a:cubicBezTo>
                    <a:pt x="1097" y="257"/>
                    <a:pt x="1049" y="262"/>
                    <a:pt x="992" y="272"/>
                  </a:cubicBezTo>
                  <a:cubicBezTo>
                    <a:pt x="935" y="282"/>
                    <a:pt x="869" y="304"/>
                    <a:pt x="816" y="320"/>
                  </a:cubicBezTo>
                  <a:cubicBezTo>
                    <a:pt x="763" y="336"/>
                    <a:pt x="720" y="353"/>
                    <a:pt x="672" y="368"/>
                  </a:cubicBezTo>
                  <a:cubicBezTo>
                    <a:pt x="624" y="383"/>
                    <a:pt x="579" y="398"/>
                    <a:pt x="528" y="412"/>
                  </a:cubicBezTo>
                  <a:cubicBezTo>
                    <a:pt x="477" y="426"/>
                    <a:pt x="414" y="442"/>
                    <a:pt x="364" y="452"/>
                  </a:cubicBezTo>
                  <a:cubicBezTo>
                    <a:pt x="314" y="462"/>
                    <a:pt x="289" y="466"/>
                    <a:pt x="228" y="472"/>
                  </a:cubicBezTo>
                  <a:cubicBezTo>
                    <a:pt x="167" y="478"/>
                    <a:pt x="47" y="485"/>
                    <a:pt x="0" y="488"/>
                  </a:cubicBezTo>
                </a:path>
              </a:pathLst>
            </a:custGeom>
            <a:noFill/>
            <a:ln w="254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192A48-8A44-33F9-507E-12B1ECC49DBC}"/>
                </a:ext>
              </a:extLst>
            </p:cNvPr>
            <p:cNvSpPr>
              <a:spLocks/>
            </p:cNvSpPr>
            <p:nvPr/>
          </p:nvSpPr>
          <p:spPr bwMode="auto">
            <a:xfrm rot="-1200000">
              <a:off x="3379" y="2046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0" name="AutoShape 12">
              <a:extLst>
                <a:ext uri="{FF2B5EF4-FFF2-40B4-BE49-F238E27FC236}">
                  <a16:creationId xmlns:a16="http://schemas.microsoft.com/office/drawing/2014/main" id="{61A66E38-DACF-DCE9-3070-5511A851FC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800000">
              <a:off x="3724" y="1888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6BF0885-167F-819C-4F00-9A68FE9A8B33}"/>
                </a:ext>
              </a:extLst>
            </p:cNvPr>
            <p:cNvSpPr>
              <a:spLocks/>
            </p:cNvSpPr>
            <p:nvPr/>
          </p:nvSpPr>
          <p:spPr bwMode="auto">
            <a:xfrm rot="-900000">
              <a:off x="2462" y="2151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FD3EA4D-8CC3-A8E6-52E2-F3F1531D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" y="2304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7" name="AutoShape 15">
              <a:extLst>
                <a:ext uri="{FF2B5EF4-FFF2-40B4-BE49-F238E27FC236}">
                  <a16:creationId xmlns:a16="http://schemas.microsoft.com/office/drawing/2014/main" id="{3F3CBCF9-32D0-0D9D-6841-104334AE6A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0522124">
              <a:off x="2925" y="2111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8" name="AutoShape 16">
              <a:extLst>
                <a:ext uri="{FF2B5EF4-FFF2-40B4-BE49-F238E27FC236}">
                  <a16:creationId xmlns:a16="http://schemas.microsoft.com/office/drawing/2014/main" id="{43AAA2F7-AF7F-68B2-9103-4CAF0384B4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9703952">
              <a:off x="2130" y="2322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E7A3284-CE8B-3043-407B-DF9F1A85B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" y="2355"/>
              <a:ext cx="306" cy="21"/>
            </a:xfrm>
            <a:custGeom>
              <a:avLst/>
              <a:gdLst>
                <a:gd name="T0" fmla="*/ 0 w 306"/>
                <a:gd name="T1" fmla="*/ 21 h 21"/>
                <a:gd name="T2" fmla="*/ 63 w 306"/>
                <a:gd name="T3" fmla="*/ 18 h 21"/>
                <a:gd name="T4" fmla="*/ 138 w 306"/>
                <a:gd name="T5" fmla="*/ 15 h 21"/>
                <a:gd name="T6" fmla="*/ 228 w 306"/>
                <a:gd name="T7" fmla="*/ 6 h 21"/>
                <a:gd name="T8" fmla="*/ 306 w 306"/>
                <a:gd name="T9" fmla="*/ 0 h 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1"/>
                <a:gd name="T17" fmla="*/ 306 w 306"/>
                <a:gd name="T18" fmla="*/ 21 h 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1">
                  <a:moveTo>
                    <a:pt x="0" y="21"/>
                  </a:moveTo>
                  <a:cubicBezTo>
                    <a:pt x="10" y="21"/>
                    <a:pt x="40" y="19"/>
                    <a:pt x="63" y="18"/>
                  </a:cubicBezTo>
                  <a:cubicBezTo>
                    <a:pt x="86" y="17"/>
                    <a:pt x="111" y="17"/>
                    <a:pt x="138" y="15"/>
                  </a:cubicBezTo>
                  <a:cubicBezTo>
                    <a:pt x="165" y="13"/>
                    <a:pt x="200" y="9"/>
                    <a:pt x="228" y="6"/>
                  </a:cubicBezTo>
                  <a:cubicBezTo>
                    <a:pt x="256" y="3"/>
                    <a:pt x="290" y="1"/>
                    <a:pt x="306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77BCE7D-6317-3878-4AF8-000824267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" y="2148"/>
              <a:ext cx="351" cy="117"/>
            </a:xfrm>
            <a:custGeom>
              <a:avLst/>
              <a:gdLst>
                <a:gd name="T0" fmla="*/ 0 w 351"/>
                <a:gd name="T1" fmla="*/ 117 h 117"/>
                <a:gd name="T2" fmla="*/ 96 w 351"/>
                <a:gd name="T3" fmla="*/ 87 h 117"/>
                <a:gd name="T4" fmla="*/ 150 w 351"/>
                <a:gd name="T5" fmla="*/ 69 h 117"/>
                <a:gd name="T6" fmla="*/ 213 w 351"/>
                <a:gd name="T7" fmla="*/ 48 h 117"/>
                <a:gd name="T8" fmla="*/ 270 w 351"/>
                <a:gd name="T9" fmla="*/ 30 h 117"/>
                <a:gd name="T10" fmla="*/ 351 w 351"/>
                <a:gd name="T11" fmla="*/ 0 h 1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1"/>
                <a:gd name="T19" fmla="*/ 0 h 117"/>
                <a:gd name="T20" fmla="*/ 351 w 351"/>
                <a:gd name="T21" fmla="*/ 117 h 1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1" h="117">
                  <a:moveTo>
                    <a:pt x="0" y="117"/>
                  </a:moveTo>
                  <a:cubicBezTo>
                    <a:pt x="16" y="112"/>
                    <a:pt x="71" y="95"/>
                    <a:pt x="96" y="87"/>
                  </a:cubicBezTo>
                  <a:cubicBezTo>
                    <a:pt x="121" y="79"/>
                    <a:pt x="131" y="75"/>
                    <a:pt x="150" y="69"/>
                  </a:cubicBezTo>
                  <a:cubicBezTo>
                    <a:pt x="169" y="63"/>
                    <a:pt x="193" y="54"/>
                    <a:pt x="213" y="48"/>
                  </a:cubicBezTo>
                  <a:cubicBezTo>
                    <a:pt x="233" y="42"/>
                    <a:pt x="247" y="38"/>
                    <a:pt x="270" y="30"/>
                  </a:cubicBezTo>
                  <a:cubicBezTo>
                    <a:pt x="293" y="22"/>
                    <a:pt x="334" y="6"/>
                    <a:pt x="351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7665CBD1-61C3-7C30-41CD-023F7C5AC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2019"/>
              <a:ext cx="378" cy="122"/>
            </a:xfrm>
            <a:custGeom>
              <a:avLst/>
              <a:gdLst>
                <a:gd name="T0" fmla="*/ 0 w 378"/>
                <a:gd name="T1" fmla="*/ 117 h 122"/>
                <a:gd name="T2" fmla="*/ 102 w 378"/>
                <a:gd name="T3" fmla="*/ 117 h 122"/>
                <a:gd name="T4" fmla="*/ 225 w 378"/>
                <a:gd name="T5" fmla="*/ 84 h 122"/>
                <a:gd name="T6" fmla="*/ 303 w 378"/>
                <a:gd name="T7" fmla="*/ 51 h 122"/>
                <a:gd name="T8" fmla="*/ 378 w 378"/>
                <a:gd name="T9" fmla="*/ 0 h 1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8"/>
                <a:gd name="T16" fmla="*/ 0 h 122"/>
                <a:gd name="T17" fmla="*/ 378 w 378"/>
                <a:gd name="T18" fmla="*/ 122 h 12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8" h="122">
                  <a:moveTo>
                    <a:pt x="0" y="117"/>
                  </a:moveTo>
                  <a:cubicBezTo>
                    <a:pt x="17" y="117"/>
                    <a:pt x="65" y="122"/>
                    <a:pt x="102" y="117"/>
                  </a:cubicBezTo>
                  <a:cubicBezTo>
                    <a:pt x="139" y="112"/>
                    <a:pt x="192" y="95"/>
                    <a:pt x="225" y="84"/>
                  </a:cubicBezTo>
                  <a:cubicBezTo>
                    <a:pt x="258" y="73"/>
                    <a:pt x="278" y="65"/>
                    <a:pt x="303" y="51"/>
                  </a:cubicBezTo>
                  <a:cubicBezTo>
                    <a:pt x="328" y="37"/>
                    <a:pt x="362" y="11"/>
                    <a:pt x="378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</p:grpSp>
      <p:sp>
        <p:nvSpPr>
          <p:cNvPr id="108" name="Google Shape;127;p33">
            <a:extLst>
              <a:ext uri="{FF2B5EF4-FFF2-40B4-BE49-F238E27FC236}">
                <a16:creationId xmlns:a16="http://schemas.microsoft.com/office/drawing/2014/main" id="{6E5FC5FD-5570-D4A1-1965-4ED763818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5086" y="5109990"/>
            <a:ext cx="10902823" cy="1599764"/>
          </a:xfrm>
          <a:prstGeom prst="roundRect">
            <a:avLst>
              <a:gd name="adj" fmla="val 5324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None/>
            </a:pPr>
            <a:r>
              <a:rPr lang="en-US" altLang="zh-TW" b="1" dirty="0">
                <a:solidFill>
                  <a:srgbClr val="000C18"/>
                </a:solidFill>
              </a:rPr>
              <a:t>700-850hPa</a:t>
            </a:r>
            <a:r>
              <a:rPr lang="zh-TW" altLang="en-US" b="1" dirty="0">
                <a:solidFill>
                  <a:srgbClr val="000C18"/>
                </a:solidFill>
              </a:rPr>
              <a:t>流場圖顯示：</a:t>
            </a: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大陸高壓中心位於長江口，逐漸東移，整體高壓勢力較廣，環境場偏東北風。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留意今日高壓東移出海後，高壓迴流配合南來水氣，東部沿海對流易發展移入，</a:t>
            </a:r>
            <a:r>
              <a:rPr lang="zh-TW" altLang="en-US" sz="1600" b="1" dirty="0">
                <a:solidFill>
                  <a:srgbClr val="000C18"/>
                </a:solidFill>
              </a:rPr>
              <a:t>東北部至宜蘭地區有較大雨勢機率</a:t>
            </a:r>
            <a:r>
              <a:rPr lang="zh-TW" altLang="en-US" sz="1600" dirty="0">
                <a:solidFill>
                  <a:srgbClr val="000C18"/>
                </a:solidFill>
              </a:rPr>
              <a:t>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6700" indent="-19050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100000"/>
            </a:pPr>
            <a:r>
              <a:rPr lang="zh-TW" altLang="en-US" sz="1600" dirty="0">
                <a:solidFill>
                  <a:srgbClr val="000C18"/>
                </a:solidFill>
              </a:rPr>
              <a:t>目前菲律賓東方海面有大低壓帶，未來緩慢朝西移動，西北太平洋整體水氣帶集中在其位置，臺灣無劇烈強降雨機率。</a:t>
            </a:r>
            <a:endParaRPr lang="en-US" altLang="zh-TW" sz="1600" dirty="0">
              <a:solidFill>
                <a:srgbClr val="000C18"/>
              </a:solidFill>
            </a:endParaRPr>
          </a:p>
        </p:txBody>
      </p:sp>
      <p:sp>
        <p:nvSpPr>
          <p:cNvPr id="9" name="Google Shape;131;p33">
            <a:extLst>
              <a:ext uri="{FF2B5EF4-FFF2-40B4-BE49-F238E27FC236}">
                <a16:creationId xmlns:a16="http://schemas.microsoft.com/office/drawing/2014/main" id="{4556B60C-66F2-CA4A-B042-A8C49FA6E5D0}"/>
              </a:ext>
            </a:extLst>
          </p:cNvPr>
          <p:cNvSpPr/>
          <p:nvPr/>
        </p:nvSpPr>
        <p:spPr>
          <a:xfrm>
            <a:off x="3697337" y="3654991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手繪多邊形: 圖案 101">
            <a:extLst>
              <a:ext uri="{FF2B5EF4-FFF2-40B4-BE49-F238E27FC236}">
                <a16:creationId xmlns:a16="http://schemas.microsoft.com/office/drawing/2014/main" id="{33D776F6-FF0D-7AF4-E69E-5376AACC1154}"/>
              </a:ext>
            </a:extLst>
          </p:cNvPr>
          <p:cNvSpPr/>
          <p:nvPr/>
        </p:nvSpPr>
        <p:spPr>
          <a:xfrm rot="21262565">
            <a:off x="5333793" y="1232480"/>
            <a:ext cx="1684274" cy="1336323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4" name="Google Shape;138;p33">
            <a:extLst>
              <a:ext uri="{FF2B5EF4-FFF2-40B4-BE49-F238E27FC236}">
                <a16:creationId xmlns:a16="http://schemas.microsoft.com/office/drawing/2014/main" id="{6510D231-A0CB-BD9A-0E33-178C3B0B48C9}"/>
              </a:ext>
            </a:extLst>
          </p:cNvPr>
          <p:cNvSpPr txBox="1"/>
          <p:nvPr/>
        </p:nvSpPr>
        <p:spPr>
          <a:xfrm>
            <a:off x="1520224" y="2912428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大陸高壓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TW" sz="12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Continent</a:t>
            </a: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3" name="Google Shape;129;p33">
            <a:extLst>
              <a:ext uri="{FF2B5EF4-FFF2-40B4-BE49-F238E27FC236}">
                <a16:creationId xmlns:a16="http://schemas.microsoft.com/office/drawing/2014/main" id="{E1E9BF9F-10AC-74C7-A585-01E113AFA579}"/>
              </a:ext>
            </a:extLst>
          </p:cNvPr>
          <p:cNvSpPr/>
          <p:nvPr/>
        </p:nvSpPr>
        <p:spPr>
          <a:xfrm rot="10977462">
            <a:off x="3127918" y="3700189"/>
            <a:ext cx="453208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31;p33">
            <a:extLst>
              <a:ext uri="{FF2B5EF4-FFF2-40B4-BE49-F238E27FC236}">
                <a16:creationId xmlns:a16="http://schemas.microsoft.com/office/drawing/2014/main" id="{CECF868F-1A05-0D69-3A9D-C21CB1C7E9CA}"/>
              </a:ext>
            </a:extLst>
          </p:cNvPr>
          <p:cNvSpPr/>
          <p:nvPr/>
        </p:nvSpPr>
        <p:spPr>
          <a:xfrm>
            <a:off x="6690412" y="857072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手繪多邊形: 圖案 10">
            <a:extLst>
              <a:ext uri="{FF2B5EF4-FFF2-40B4-BE49-F238E27FC236}">
                <a16:creationId xmlns:a16="http://schemas.microsoft.com/office/drawing/2014/main" id="{FECB4C07-FDF2-2BDC-91A5-DAB060E2275B}"/>
              </a:ext>
            </a:extLst>
          </p:cNvPr>
          <p:cNvSpPr/>
          <p:nvPr/>
        </p:nvSpPr>
        <p:spPr>
          <a:xfrm rot="209521">
            <a:off x="4350502" y="2954630"/>
            <a:ext cx="2458672" cy="226535"/>
          </a:xfrm>
          <a:custGeom>
            <a:avLst/>
            <a:gdLst>
              <a:gd name="connsiteX0" fmla="*/ 2929631 w 2929631"/>
              <a:gd name="connsiteY0" fmla="*/ 0 h 736846"/>
              <a:gd name="connsiteX1" fmla="*/ 1242874 w 2929631"/>
              <a:gd name="connsiteY1" fmla="*/ 559293 h 736846"/>
              <a:gd name="connsiteX2" fmla="*/ 0 w 2929631"/>
              <a:gd name="connsiteY2" fmla="*/ 736846 h 736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29631" h="736846">
                <a:moveTo>
                  <a:pt x="2929631" y="0"/>
                </a:moveTo>
                <a:cubicBezTo>
                  <a:pt x="2330388" y="218242"/>
                  <a:pt x="1731146" y="436485"/>
                  <a:pt x="1242874" y="559293"/>
                </a:cubicBezTo>
                <a:cubicBezTo>
                  <a:pt x="754602" y="682101"/>
                  <a:pt x="377301" y="709473"/>
                  <a:pt x="0" y="736846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Google Shape;130;p33">
            <a:extLst>
              <a:ext uri="{FF2B5EF4-FFF2-40B4-BE49-F238E27FC236}">
                <a16:creationId xmlns:a16="http://schemas.microsoft.com/office/drawing/2014/main" id="{A8F1F6FE-ADF4-FFFA-042E-0647442B5C51}"/>
              </a:ext>
            </a:extLst>
          </p:cNvPr>
          <p:cNvSpPr/>
          <p:nvPr/>
        </p:nvSpPr>
        <p:spPr>
          <a:xfrm>
            <a:off x="6842810" y="2792823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手繪多邊形: 圖案 102">
            <a:extLst>
              <a:ext uri="{FF2B5EF4-FFF2-40B4-BE49-F238E27FC236}">
                <a16:creationId xmlns:a16="http://schemas.microsoft.com/office/drawing/2014/main" id="{D1E9E613-6C0C-6FC9-8ECF-9C6B1389A24D}"/>
              </a:ext>
            </a:extLst>
          </p:cNvPr>
          <p:cNvSpPr/>
          <p:nvPr/>
        </p:nvSpPr>
        <p:spPr>
          <a:xfrm rot="21262565">
            <a:off x="4142822" y="2189714"/>
            <a:ext cx="217990" cy="448798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4" name="Google Shape;131;p33">
            <a:extLst>
              <a:ext uri="{FF2B5EF4-FFF2-40B4-BE49-F238E27FC236}">
                <a16:creationId xmlns:a16="http://schemas.microsoft.com/office/drawing/2014/main" id="{B4B48E14-C39A-B699-9B30-4230B2BE31A3}"/>
              </a:ext>
            </a:extLst>
          </p:cNvPr>
          <p:cNvSpPr/>
          <p:nvPr/>
        </p:nvSpPr>
        <p:spPr>
          <a:xfrm>
            <a:off x="4165337" y="1817823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30;p33">
            <a:extLst>
              <a:ext uri="{FF2B5EF4-FFF2-40B4-BE49-F238E27FC236}">
                <a16:creationId xmlns:a16="http://schemas.microsoft.com/office/drawing/2014/main" id="{BAF6CEB0-30F5-ACA7-19DB-619B7D05F809}"/>
              </a:ext>
            </a:extLst>
          </p:cNvPr>
          <p:cNvSpPr/>
          <p:nvPr/>
        </p:nvSpPr>
        <p:spPr>
          <a:xfrm>
            <a:off x="2544224" y="2225095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手繪多邊形: 圖案 105">
            <a:extLst>
              <a:ext uri="{FF2B5EF4-FFF2-40B4-BE49-F238E27FC236}">
                <a16:creationId xmlns:a16="http://schemas.microsoft.com/office/drawing/2014/main" id="{90B7BFE7-8E19-0F90-0071-27FF91A7B77C}"/>
              </a:ext>
            </a:extLst>
          </p:cNvPr>
          <p:cNvSpPr/>
          <p:nvPr/>
        </p:nvSpPr>
        <p:spPr>
          <a:xfrm rot="19559480">
            <a:off x="2780709" y="1334320"/>
            <a:ext cx="676994" cy="539478"/>
          </a:xfrm>
          <a:custGeom>
            <a:avLst/>
            <a:gdLst>
              <a:gd name="connsiteX0" fmla="*/ 301841 w 301841"/>
              <a:gd name="connsiteY0" fmla="*/ 0 h 541538"/>
              <a:gd name="connsiteX1" fmla="*/ 221942 w 301841"/>
              <a:gd name="connsiteY1" fmla="*/ 292963 h 541538"/>
              <a:gd name="connsiteX2" fmla="*/ 0 w 301841"/>
              <a:gd name="connsiteY2" fmla="*/ 541538 h 54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1841" h="541538">
                <a:moveTo>
                  <a:pt x="301841" y="0"/>
                </a:moveTo>
                <a:cubicBezTo>
                  <a:pt x="287045" y="101353"/>
                  <a:pt x="272249" y="202707"/>
                  <a:pt x="221942" y="292963"/>
                </a:cubicBezTo>
                <a:cubicBezTo>
                  <a:pt x="171635" y="383219"/>
                  <a:pt x="85817" y="462378"/>
                  <a:pt x="0" y="54153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7" name="Google Shape;131;p33">
            <a:extLst>
              <a:ext uri="{FF2B5EF4-FFF2-40B4-BE49-F238E27FC236}">
                <a16:creationId xmlns:a16="http://schemas.microsoft.com/office/drawing/2014/main" id="{6CE97318-9098-3CA3-4125-EF85E59C113A}"/>
              </a:ext>
            </a:extLst>
          </p:cNvPr>
          <p:cNvSpPr/>
          <p:nvPr/>
        </p:nvSpPr>
        <p:spPr>
          <a:xfrm>
            <a:off x="2945658" y="943915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Picture 137" descr="StreamLin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086" y="917939"/>
            <a:ext cx="8164269" cy="40821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0;p34">
            <a:extLst>
              <a:ext uri="{FF2B5EF4-FFF2-40B4-BE49-F238E27FC236}">
                <a16:creationId xmlns:a16="http://schemas.microsoft.com/office/drawing/2014/main" id="{9BF00C8A-1510-4CA4-BA2E-EB64A28413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818460"/>
            <a:ext cx="5400589" cy="1854938"/>
          </a:xfrm>
          <a:prstGeom prst="roundRect">
            <a:avLst>
              <a:gd name="adj" fmla="val 4688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基隆北海岸、新北東側山區及宜花有局部短暫雨。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新北市貢寮區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澳底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13.5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en-US" altLang="zh-TW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/>
            </a:r>
            <a:br>
              <a:rPr lang="en-US" altLang="zh-TW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</a:b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丁線南澳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~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和平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(33K~54K)(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觀音海岸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10.5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4" name="Google Shape;163;p34">
            <a:extLst>
              <a:ext uri="{FF2B5EF4-FFF2-40B4-BE49-F238E27FC236}">
                <a16:creationId xmlns:a16="http://schemas.microsoft.com/office/drawing/2014/main" id="{13C6FB08-62C1-4054-BD8B-F73759309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63999" y="4487587"/>
            <a:ext cx="2774259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昨(20)日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60;p34">
            <a:extLst>
              <a:ext uri="{FF2B5EF4-FFF2-40B4-BE49-F238E27FC236}">
                <a16:creationId xmlns:a16="http://schemas.microsoft.com/office/drawing/2014/main" id="{C2175E2A-9567-4926-A828-9E28F7D80DC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4000" y="4821465"/>
            <a:ext cx="5400589" cy="1851932"/>
          </a:xfrm>
          <a:prstGeom prst="roundRect">
            <a:avLst>
              <a:gd name="adj" fmla="val 3599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新竹以北、宜花東及恆春半島有局部短暫雨，日累積大雨以下。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花蓮縣花蓮市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水利署花蓮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29.0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 smtClean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</a:t>
            </a:r>
            <a:r>
              <a:rPr lang="en-US" altLang="zh-TW" sz="1600" smtClean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1231321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8" name="Google Shape;163;p34">
            <a:extLst>
              <a:ext uri="{FF2B5EF4-FFF2-40B4-BE49-F238E27FC236}">
                <a16:creationId xmlns:a16="http://schemas.microsoft.com/office/drawing/2014/main" id="{C5E28737-CF5B-4FB6-807F-EE0C1262D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84581"/>
            <a:ext cx="3236536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今(21)日 00-06時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4189F-B7DE-EC23-3CCD-A8FB0A3E1E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  <p:pic>
        <p:nvPicPr>
          <p:cNvPr id="46" name="Picture 45" descr="E_06_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6100" y="647559"/>
            <a:ext cx="3837022" cy="3837022"/>
          </a:xfrm>
          <a:prstGeom prst="rect">
            <a:avLst/>
          </a:prstGeom>
        </p:spPr>
      </p:pic>
      <p:pic>
        <p:nvPicPr>
          <p:cNvPr id="47" name="Picture 46" descr="E_yday_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989" y="754602"/>
            <a:ext cx="3729979" cy="372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41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82;p36">
            <a:extLst>
              <a:ext uri="{FF2B5EF4-FFF2-40B4-BE49-F238E27FC236}">
                <a16:creationId xmlns:a16="http://schemas.microsoft.com/office/drawing/2014/main" id="{0E9A1208-BF91-8951-E0FE-BFDC4A4A07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863" y="839755"/>
            <a:ext cx="5129370" cy="382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(31)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受東北季風影響、迎風面水氣多，基隆北海岸、新北東側山區及宜花東有局部短暫雨，尤其宜蘭有較大雨勢發生機率，午後中南部山區有零星短暫陣雨。</a:t>
            </a:r>
            <a:endParaRPr lang="en-US" altLang="zh-TW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(11/1)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東北季風減弱，基隆北海岸、東北部、東半部仍有局部短暫雨，午後中南部山區有零星短暫陣雨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b="1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(11/2)</a:t>
            </a:r>
            <a:r>
              <a:rPr lang="zh-TW" altLang="en-US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環境轉偏東風、水氣減少，宜花仍有零星短暫雨，台中以南山區午後有零星短暫雨。</a:t>
            </a:r>
            <a:endParaRPr lang="en-US" altLang="zh-TW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0" name="Google Shape;183;p36">
            <a:extLst>
              <a:ext uri="{FF2B5EF4-FFF2-40B4-BE49-F238E27FC236}">
                <a16:creationId xmlns:a16="http://schemas.microsoft.com/office/drawing/2014/main" id="{671639C6-DDF4-BADB-CB6F-CAC228C72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03079" y="570514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今(21)日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3;p36">
            <a:extLst>
              <a:ext uri="{FF2B5EF4-FFF2-40B4-BE49-F238E27FC236}">
                <a16:creationId xmlns:a16="http://schemas.microsoft.com/office/drawing/2014/main" id="{F1476CD8-CE13-CAF9-BDC0-8848D84EC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90419" y="570515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明(22)日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83;p36">
            <a:extLst>
              <a:ext uri="{FF2B5EF4-FFF2-40B4-BE49-F238E27FC236}">
                <a16:creationId xmlns:a16="http://schemas.microsoft.com/office/drawing/2014/main" id="{F02504B6-F777-0768-CDFD-5D9E4CD5D0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832790" y="567356"/>
            <a:ext cx="1998811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今(22)日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D256D1F-34D9-FA5C-A275-165EB2B655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219445" y="3962830"/>
            <a:ext cx="237135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CWB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NCDR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IIDP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CBDB625-3AE6-5DF4-E459-A267E32C54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600" y="3943475"/>
            <a:ext cx="3916335" cy="424061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894A80A-2486-6255-F50B-AA7C384DC8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5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B36CFC2-FDA8-1FFA-AB18-8CC08E50A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838801"/>
              </p:ext>
            </p:extLst>
          </p:nvPr>
        </p:nvGraphicFramePr>
        <p:xfrm>
          <a:off x="462002" y="4736999"/>
          <a:ext cx="11286656" cy="1874377"/>
        </p:xfrm>
        <a:graphic>
          <a:graphicData uri="http://schemas.openxmlformats.org/drawingml/2006/table">
            <a:tbl>
              <a:tblPr firstRow="1" bandRow="1">
                <a:tableStyleId>{3FCB4079-BDFC-4163-A115-78F2D50C4D1D}</a:tableStyleId>
              </a:tblPr>
              <a:tblGrid>
                <a:gridCol w="1871561">
                  <a:extLst>
                    <a:ext uri="{9D8B030D-6E8A-4147-A177-3AD203B41FA5}">
                      <a16:colId xmlns:a16="http://schemas.microsoft.com/office/drawing/2014/main" val="60404546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4066192631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524861943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711258268"/>
                    </a:ext>
                  </a:extLst>
                </a:gridCol>
              </a:tblGrid>
              <a:tr h="309705">
                <a:tc>
                  <a:txBody>
                    <a:bodyPr/>
                    <a:lstStyle/>
                    <a:p>
                      <a:pPr algn="ctr"/>
                      <a:endParaRPr lang="zh-TW" altLang="en-US" sz="1600" b="1" i="0" u="none" strike="noStrike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今(21)日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明(22)日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後(23)日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95319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降雨熱區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spc="100" dirty="0">
                          <a:solidFill>
                            <a:srgbClr val="000C18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新北東側山區、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spc="100" dirty="0">
                          <a:solidFill>
                            <a:srgbClr val="000C18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新北東側山區、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宜花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378866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預估日累積雨量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60~90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40~60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，近大雨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20~40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，大雨以下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10943"/>
                  </a:ext>
                </a:extLst>
              </a:tr>
              <a:tr h="7412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重點注意路段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無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無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562967"/>
                  </a:ext>
                </a:extLst>
              </a:tr>
            </a:tbl>
          </a:graphicData>
        </a:graphic>
      </p:graphicFrame>
      <p:sp>
        <p:nvSpPr>
          <p:cNvPr id="20" name="手繪多邊形: 圖案 19" hidden="1">
            <a:extLst>
              <a:ext uri="{FF2B5EF4-FFF2-40B4-BE49-F238E27FC236}">
                <a16:creationId xmlns:a16="http://schemas.microsoft.com/office/drawing/2014/main" id="{F0DBF39B-C869-56DE-68DB-97AED1CFA40D}"/>
              </a:ext>
            </a:extLst>
          </p:cNvPr>
          <p:cNvSpPr/>
          <p:nvPr/>
        </p:nvSpPr>
        <p:spPr>
          <a:xfrm>
            <a:off x="10075583" y="1032660"/>
            <a:ext cx="1471326" cy="2769452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3A83EA0-D0A6-3F8B-25DC-41408D0A09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015965" y="1038687"/>
            <a:ext cx="1496229" cy="278626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8EF75DF7-ACC1-F9D7-F717-3A5D3B648B4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54270" y="1061179"/>
            <a:ext cx="1468927" cy="2755039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C0D4FAF-0A91-B65C-53A4-FBD92A199F9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852109" y="1036152"/>
            <a:ext cx="1487083" cy="2789092"/>
          </a:xfrm>
          <a:prstGeom prst="rect">
            <a:avLst/>
          </a:prstGeom>
        </p:spPr>
      </p:pic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B4F32AF7-1321-409A-9E8D-B3BF7E6F1AB4}"/>
              </a:ext>
            </a:extLst>
          </p:cNvPr>
          <p:cNvSpPr/>
          <p:nvPr/>
        </p:nvSpPr>
        <p:spPr>
          <a:xfrm>
            <a:off x="5554270" y="1055243"/>
            <a:ext cx="1446937" cy="2769709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D180ACDD-6B7E-A1E0-F0B5-3989F591DDEE}"/>
              </a:ext>
            </a:extLst>
          </p:cNvPr>
          <p:cNvSpPr/>
          <p:nvPr/>
        </p:nvSpPr>
        <p:spPr>
          <a:xfrm>
            <a:off x="7851065" y="1039708"/>
            <a:ext cx="1463853" cy="2776511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21" name="手繪多邊形: 圖案 20">
            <a:extLst>
              <a:ext uri="{FF2B5EF4-FFF2-40B4-BE49-F238E27FC236}">
                <a16:creationId xmlns:a16="http://schemas.microsoft.com/office/drawing/2014/main" id="{24E29B91-5F6D-915F-D618-F9C3DB83F89C}"/>
              </a:ext>
            </a:extLst>
          </p:cNvPr>
          <p:cNvSpPr/>
          <p:nvPr/>
        </p:nvSpPr>
        <p:spPr>
          <a:xfrm>
            <a:off x="10024843" y="1050484"/>
            <a:ext cx="1478473" cy="2765736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4236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9">
            <a:extLst>
              <a:ext uri="{FF2B5EF4-FFF2-40B4-BE49-F238E27FC236}">
                <a16:creationId xmlns:a16="http://schemas.microsoft.com/office/drawing/2014/main" id="{B7213968-51F2-63F5-7914-99C0BEF28975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AF13AE-2F39-479C-97A6-1646ACE83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262731"/>
              </p:ext>
            </p:extLst>
          </p:nvPr>
        </p:nvGraphicFramePr>
        <p:xfrm>
          <a:off x="485906" y="1056873"/>
          <a:ext cx="11095895" cy="54003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1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94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27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今(21)日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明(22)日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後(23)日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濱海公路(67K~84K)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(基隆)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1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陽金公路(7K~9k)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(三和)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82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北宜公路(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K~52K)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坪林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260/310/500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蘇花改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(104K~189K)(</a:t>
                      </a: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東澳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舊蘇花(0K~71K)(東澳嶺)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12.0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南迴公路(407K~465K)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(金崙)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180/260/450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新烏公路(9K~19K)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桶後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82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60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(巴陵)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(65K~85K)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池端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2.5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260/350/450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42992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梨山支線(0K~69K)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松茂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6F9DD0-DF82-F118-F22A-2E87C98A4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6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95E0C2C-D89E-2210-7996-920F963610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71E86B95-5B46-3517-A0C9-2AE44F1BB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8CD85099-285D-DEDF-915A-E7C9266249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52D70B25-17BB-5ECD-DCF8-0916486CB3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180B84-EBFB-4148-ACB4-3D21D7877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880713"/>
              </p:ext>
            </p:extLst>
          </p:nvPr>
        </p:nvGraphicFramePr>
        <p:xfrm>
          <a:off x="482600" y="1057399"/>
          <a:ext cx="11095895" cy="54088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15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今(21)日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明(22)日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後(23)日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26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K~110K)西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(德基)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913591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中橫公路(1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K~186K)東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慈恩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5980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埔霧公路(33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~99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52270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霧社支線(0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~41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、合歡山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91956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台18線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阿里山公路 (35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(阿里山)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310/400/550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908751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20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lang="zh-TW" altLang="en-US"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(58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~102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)西(甲仙)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041610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~206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)東(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向陽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   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11112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台21線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新中橫公路(信義)(78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)(神木村)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2872"/>
                  </a:ext>
                </a:extLst>
              </a:tr>
              <a:tr h="38337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31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旗甲公路 (0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26K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)(那瑪夏國中)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16611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海岸公路 (34K~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9K)(加路蘭山)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072567"/>
                  </a:ext>
                </a:extLst>
              </a:tr>
              <a:tr h="3604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光豐公路( 0K~19K)(豐濱)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16.0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99402"/>
                  </a:ext>
                </a:extLst>
              </a:tr>
            </a:tbl>
          </a:graphicData>
        </a:graphic>
      </p:graphicFrame>
      <p:sp>
        <p:nvSpPr>
          <p:cNvPr id="2" name="Google Shape;228;p9">
            <a:extLst>
              <a:ext uri="{FF2B5EF4-FFF2-40B4-BE49-F238E27FC236}">
                <a16:creationId xmlns:a16="http://schemas.microsoft.com/office/drawing/2014/main" id="{910657D1-D376-A03B-F433-04F69C3FD4FD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519F7F-EA45-FB2D-2B2E-09879A884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7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0AC6C1A6-56E3-208F-3E50-8C0B673691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73C0FE4-AD1B-C0FC-8362-A6EC14229C6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B3389437-B7D7-E59B-2690-515FD67D0E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D1115193-C492-B6C3-C80B-922790E4A6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6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1205B30-61AA-0F2D-6397-08634584B18C}"/>
              </a:ext>
            </a:extLst>
          </p:cNvPr>
          <p:cNvSpPr/>
          <p:nvPr/>
        </p:nvSpPr>
        <p:spPr>
          <a:xfrm>
            <a:off x="501927" y="1486693"/>
            <a:ext cx="11188145" cy="331263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anchor="ctr">
            <a:spAutoFit/>
          </a:bodyPr>
          <a:lstStyle/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(31)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受東北季風影響、迎風面水氣多，基隆北海岸、新北東側山區及宜花東有局部短暫雨，尤其宜蘭有較大雨勢發生機率，午後中南部山區有零星短暫陣雨。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(11/1)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東北季風減弱，基隆北海岸、東北部、東半部仍有局部短暫雨，午後中南部山區有零星短暫陣雨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sz="2400" b="1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12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(11/2)</a:t>
            </a:r>
            <a:r>
              <a:rPr lang="zh-TW" altLang="en-US" sz="24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環境轉偏東風、水氣減少，宜花仍有零星短暫雨，台中以南山區午後有零星短暫雨。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5" name="Google Shape;217;p40">
            <a:extLst>
              <a:ext uri="{FF2B5EF4-FFF2-40B4-BE49-F238E27FC236}">
                <a16:creationId xmlns:a16="http://schemas.microsoft.com/office/drawing/2014/main" id="{BD8A6946-7E20-9E1B-A4A3-DBE614A7E051}"/>
              </a:ext>
            </a:extLst>
          </p:cNvPr>
          <p:cNvSpPr txBox="1"/>
          <p:nvPr/>
        </p:nvSpPr>
        <p:spPr>
          <a:xfrm>
            <a:off x="544386" y="5869460"/>
            <a:ext cx="11291459" cy="78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今重點關注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路段：台</a:t>
            </a:r>
            <a:r>
              <a:rPr kumimoji="0" lang="en-US" altLang="zh-TW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9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線、台</a:t>
            </a:r>
            <a:r>
              <a:rPr kumimoji="0" lang="en-US" altLang="zh-TW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9</a:t>
            </a:r>
            <a:r>
              <a:rPr kumimoji="0" lang="zh-TW" altLang="en-US" sz="22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Microsoft JhengHei"/>
              </a:rPr>
              <a:t>丁線</a:t>
            </a: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  <a:p>
            <a:pPr marL="0" marR="0" indent="0" rtl="0" eaLnBrk="1" fontAlgn="auto" latinLnBrk="0" hangingPunct="1">
              <a:spcBef>
                <a:spcPts val="0"/>
              </a:spcBef>
              <a:spcAft>
                <a:spcPts val="0"/>
              </a:spcAft>
            </a:pP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8</a:t>
            </a:fld>
            <a:endParaRPr kumimoji="0" lang="zh-TW" altLang="en-US" sz="1733" b="0" i="0" u="none" strike="noStrike" kern="0" cap="none" spc="0" normalizeH="0" baseline="0" noProof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92007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sp>
        <p:nvSpPr>
          <p:cNvPr id="244" name="Google Shape;244;p12"/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893621" y="4415118"/>
            <a:ext cx="4673657" cy="2239617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中心位置在北緯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21.2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109.4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時速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公里向 南南西 前進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中心氣壓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百帕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近中心最大風速每秒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瞬間最大陣風每秒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七級風半徑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十級風半徑 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  <a:endParaRPr lang="en-US" altLang="zh-TW" sz="1600" dirty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6" name="Google Shape;246;p1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893621" y="891571"/>
            <a:ext cx="4674943" cy="3423075"/>
          </a:xfrm>
          <a:prstGeom prst="roundRect">
            <a:avLst>
              <a:gd name="adj" fmla="val 4128"/>
            </a:avLst>
          </a:prstGeom>
          <a:noFill/>
          <a:ln>
            <a:noFill/>
          </a:ln>
        </p:spPr>
      </p:pic>
      <p:sp>
        <p:nvSpPr>
          <p:cNvPr id="248" name="Google Shape;248;p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634" y="3916934"/>
            <a:ext cx="2038523" cy="309150"/>
          </a:xfrm>
          <a:prstGeom prst="roundRect">
            <a:avLst>
              <a:gd name="adj" fmla="val 50000"/>
            </a:avLst>
          </a:prstGeom>
          <a:solidFill>
            <a:srgbClr val="D3EDF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輕度颱風 </a:t>
            </a:r>
            <a:r>
              <a:rPr lang="en-US" altLang="zh-TW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– </a:t>
            </a: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三巴</a:t>
            </a:r>
          </a:p>
        </p:txBody>
      </p:sp>
      <p:sp>
        <p:nvSpPr>
          <p:cNvPr id="2" name="Google Shape;248;p12">
            <a:extLst>
              <a:ext uri="{FF2B5EF4-FFF2-40B4-BE49-F238E27FC236}">
                <a16:creationId xmlns:a16="http://schemas.microsoft.com/office/drawing/2014/main" id="{18B74BC8-03E0-E47C-B283-23ECBABE07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469" y="992043"/>
            <a:ext cx="668074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CWA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3" name="Google Shape;248;p12">
            <a:extLst>
              <a:ext uri="{FF2B5EF4-FFF2-40B4-BE49-F238E27FC236}">
                <a16:creationId xmlns:a16="http://schemas.microsoft.com/office/drawing/2014/main" id="{8E8653B2-FE89-A68E-D92A-A37A652E8FEE}"/>
              </a:ext>
            </a:extLst>
          </p:cNvPr>
          <p:cNvSpPr/>
          <p:nvPr/>
        </p:nvSpPr>
        <p:spPr>
          <a:xfrm>
            <a:off x="10035259" y="992043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1B290F47-6B6E-3086-E136-08C47D67581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243;p12">
            <a:extLst>
              <a:ext uri="{FF2B5EF4-FFF2-40B4-BE49-F238E27FC236}">
                <a16:creationId xmlns:a16="http://schemas.microsoft.com/office/drawing/2014/main" id="{6E934D66-0EBC-FDAE-9CC4-FB0C84E9CD73}"/>
              </a:ext>
            </a:extLst>
          </p:cNvPr>
          <p:cNvSpPr txBox="1">
            <a:spLocks/>
          </p:cNvSpPr>
          <p:nvPr/>
        </p:nvSpPr>
        <p:spPr>
          <a:xfrm>
            <a:off x="11104245" y="61121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SzPts val="1700"/>
            </a:pPr>
            <a:fld id="{00000000-1234-1234-1234-123412341234}" type="slidenum">
              <a:rPr lang="en-US" altLang="zh-TW" smtClean="0"/>
              <a:pPr>
                <a:buSzPts val="1700"/>
              </a:pPr>
              <a:t>9</a:t>
            </a:fld>
            <a:endParaRPr lang="en-US"/>
          </a:p>
        </p:txBody>
      </p:sp>
      <p:sp>
        <p:nvSpPr>
          <p:cNvPr id="8" name="Google Shape;245;p12">
            <a:extLst>
              <a:ext uri="{FF2B5EF4-FFF2-40B4-BE49-F238E27FC236}">
                <a16:creationId xmlns:a16="http://schemas.microsoft.com/office/drawing/2014/main" id="{9F88903A-1AC6-6F75-2F19-464477E3E3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05914" y="4450228"/>
            <a:ext cx="5798745" cy="2190251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三巴颱風受北方高壓南下影響今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(20)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日開始往西南移動。</a:t>
            </a: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未來環境不利颱風增強，向南移動過程將減弱消散，對臺灣天氣無直接影響。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23DB621-1269-40D4-66C4-F68828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678" b="8100"/>
          <a:stretch/>
        </p:blipFill>
        <p:spPr>
          <a:xfrm>
            <a:off x="5805914" y="891572"/>
            <a:ext cx="5798745" cy="3423075"/>
          </a:xfrm>
          <a:prstGeom prst="roundRect">
            <a:avLst>
              <a:gd name="adj" fmla="val 4145"/>
            </a:avLst>
          </a:prstGeom>
        </p:spPr>
      </p:pic>
      <p:sp>
        <p:nvSpPr>
          <p:cNvPr id="10" name="Google Shape;248;p12">
            <a:extLst>
              <a:ext uri="{FF2B5EF4-FFF2-40B4-BE49-F238E27FC236}">
                <a16:creationId xmlns:a16="http://schemas.microsoft.com/office/drawing/2014/main" id="{FAFDF02E-F308-D632-7CC6-FC61C8A593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35259" y="974287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50399</TotalTime>
  <Words>1184</Words>
  <Application>Microsoft Office PowerPoint</Application>
  <PresentationFormat>寬螢幕</PresentationFormat>
  <Paragraphs>244</Paragraphs>
  <Slides>9</Slides>
  <Notes>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微軟正黑體</vt:lpstr>
      <vt:lpstr>Calibri</vt:lpstr>
      <vt:lpstr>Tahoma</vt:lpstr>
      <vt:lpstr>微軟正黑體</vt:lpstr>
      <vt:lpstr>新細明體</vt:lpstr>
      <vt:lpstr>Arial</vt:lpstr>
      <vt:lpstr>Inter</vt:lpstr>
      <vt:lpstr>Joan template</vt:lpstr>
      <vt:lpstr>2_Joan template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Benjamin Fan</dc:creator>
  <cp:lastModifiedBy>User</cp:lastModifiedBy>
  <cp:revision>1356</cp:revision>
  <dcterms:modified xsi:type="dcterms:W3CDTF">2023-11-21T08:05:09Z</dcterms:modified>
</cp:coreProperties>
</file>